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70" r:id="rId5"/>
    <p:sldId id="280" r:id="rId6"/>
    <p:sldId id="277" r:id="rId7"/>
    <p:sldId id="266" r:id="rId8"/>
    <p:sldId id="279" r:id="rId9"/>
    <p:sldId id="259" r:id="rId10"/>
    <p:sldId id="278" r:id="rId11"/>
    <p:sldId id="275" r:id="rId12"/>
  </p:sldIdLst>
  <p:sldSz cx="12188825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>
      <p:cViewPr varScale="1">
        <p:scale>
          <a:sx n="90" d="100"/>
          <a:sy n="90" d="100"/>
        </p:scale>
        <p:origin x="432" y="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"/>
    </p:cViewPr>
  </p:sorterViewPr>
  <p:notesViewPr>
    <p:cSldViewPr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t>9/8/2019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t>9/8/2019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eeform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5" name="Freeform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3" name="Grou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reef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1" name="Freef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2" name="Freef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3" name="Freef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4" name="Freef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5" name="Freef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6" name="Freef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8" name="Freef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9" name="Freef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0" name="Freef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1" name="Freef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2" name="Freef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3" name="Freef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4" name="Freef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5" name="Freef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6" name="Freef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7" name="Freef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8" name="Freef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9" name="Freef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0" name="Freef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1" name="Freef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2" name="Freef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3" name="Freef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4" name="Freef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5" name="Freef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6" name="Freef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7" name="Freef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8" name="Freef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9" name="Freef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0" name="Freef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1" name="Freef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2" name="Freef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3" name="Freef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4" name="Freef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5" name="Freef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6" name="Freef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7" name="Freef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8" name="Freef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9" name="Freef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0" name="Freef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1" name="Freef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2" name="Freef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3" name="Freef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4" name="Freef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5" name="Freef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6" name="Freef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7" name="Freef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8" name="Freef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9" name="Freef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0" name="Freef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1" name="Freef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2" name="Freef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3" name="Freef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4" name="Freef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5" name="Freef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6" name="Freef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7" name="Freef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8" name="Freef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9" name="Freef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0" name="Freef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1" name="Freef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2" name="Freef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3" name="Freef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4" name="Freef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5" name="Freef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6" name="Freef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7" name="Freef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8" name="Freef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9" name="Freef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0" name="Freef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1" name="Freef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2" name="Freef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3" name="Freef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4" name="Freef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5" name="Freef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6" name="Freef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7" name="Freef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8" name="Freef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9" name="Freef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1" name="Freef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2" name="Freef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3" name="Freef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4" name="Freef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5" name="Freef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6" name="Freef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7" name="Freef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8" name="Freef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9" name="Freef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0" name="Freef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1" name="Freef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2" name="Freef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3" name="Freef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5" name="Freef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6" name="Freef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7" name="Freef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8" name="Freef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9" name="Freef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0" name="Freef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1" name="Freef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2" name="Freef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3" name="Freef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4" name="Freef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5" name="Freef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6" name="Freef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7" name="Freef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8" name="Freef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9" name="Freef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0" name="Freef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1" name="Freef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2" name="Freef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3" name="Freef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4" name="Freef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5" name="Freef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6" name="Freef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7" name="Freef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8" name="Freef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9" name="Freef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5" name="Freef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6" name="Freef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1" name="Freeform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6" name="Freeform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48" name="Grou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eef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8" name="Freef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9" name="Freef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0" name="Freef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1" name="Freef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2" name="Freef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3" name="Freef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4" name="Freef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5" name="Freef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6" name="Freef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8" name="Freef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9" name="Freef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0" name="Freef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1" name="Freef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2" name="Freef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3" name="Freef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4" name="Freef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5" name="Freef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6" name="Freef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7" name="Freef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8" name="Freef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9" name="Freef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0" name="Freef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1" name="Freef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2" name="Freef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3" name="Freef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4" name="Freef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5" name="Freef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6" name="Freef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8" name="Freef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9" name="Freef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341" name="Freeform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343" name="Freeform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1" name="Grou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eef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0" name="Freef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2" name="Freef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9/8/2019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9/8/2019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/>
              <a:t>9/8/2019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9/8/2019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9/8/2019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9/8/2019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0" name="Date Placeholder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9/8/2019</a:t>
            </a:fld>
            <a:endParaRPr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/>
              <a:t>9/8/2019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/>
              <a:t>9/8/2019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9/8/2019</a:t>
            </a:fld>
            <a:endParaRPr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663300"/>
            </a:gs>
            <a:gs pos="100000">
              <a:schemeClr val="bg2">
                <a:shade val="100000"/>
                <a:satMod val="100000"/>
                <a:lumMod val="80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eeform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en-US"/>
              <a:pPr/>
              <a:t>9/8/2019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ard@computer.or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2412" y="2362200"/>
            <a:ext cx="9144000" cy="1219200"/>
          </a:xfrm>
        </p:spPr>
        <p:txBody>
          <a:bodyPr/>
          <a:lstStyle/>
          <a:p>
            <a:r>
              <a:rPr lang="en-US" sz="6000" dirty="0">
                <a:latin typeface="Constantia" pitchFamily="18" charset="0"/>
              </a:rPr>
              <a:t>Standards are Necessary, but not Sufficient, for Software Excellence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>
                <a:latin typeface="Constantia" pitchFamily="18" charset="0"/>
              </a:rPr>
              <a:t>[David N. Card]</a:t>
            </a:r>
            <a:br>
              <a:rPr lang="en-US" sz="2400" dirty="0">
                <a:latin typeface="Constantia" pitchFamily="18" charset="0"/>
              </a:rPr>
            </a:br>
            <a:r>
              <a:rPr lang="en-US" sz="2400" dirty="0">
                <a:latin typeface="Constantia" pitchFamily="18" charset="0"/>
              </a:rPr>
              <a:t>[Presented DATE]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70153" y="92103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10362465" y="398350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Closing Reference Slide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812" y="1066800"/>
            <a:ext cx="1158240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University  Federal do Rio de Janeiro, Software Engineering Research Group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  <a:hlinkClick r:id="rId2"/>
              </a:rPr>
              <a:t>card@computer.org</a:t>
            </a: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F.McGarry</a:t>
            </a: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, D. Card, et al., </a:t>
            </a:r>
            <a:r>
              <a:rPr lang="en-US" sz="2400" u="sng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Practical Software Measurement</a:t>
            </a: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 panose="020F0502020204030204" pitchFamily="34" charset="0"/>
              </a:rPr>
              <a:t>, Addison Wesley, 2002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246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2412" y="402276"/>
            <a:ext cx="8686800" cy="1160462"/>
          </a:xfrm>
        </p:spPr>
        <p:txBody>
          <a:bodyPr/>
          <a:lstStyle/>
          <a:p>
            <a:r>
              <a:rPr lang="fr-FR" dirty="0">
                <a:latin typeface="Calibri" panose="020F0502020204030204" pitchFamily="34" charset="0"/>
              </a:rPr>
              <a:t>Key points and </a:t>
            </a:r>
            <a:r>
              <a:rPr lang="fr-FR" dirty="0" err="1">
                <a:latin typeface="Calibri" panose="020F0502020204030204" pitchFamily="34" charset="0"/>
              </a:rPr>
              <a:t>Overview</a:t>
            </a:r>
            <a:r>
              <a:rPr lang="fr-FR" dirty="0">
                <a:latin typeface="Calibri" panose="020F0502020204030204" pitchFamily="34" charset="0"/>
              </a:rPr>
              <a:t> of Content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Process Reference Models/Standards</a:t>
            </a:r>
          </a:p>
          <a:p>
            <a:r>
              <a:rPr lang="en-US" dirty="0">
                <a:latin typeface="Calibri" panose="020F0502020204030204" pitchFamily="34" charset="0"/>
              </a:rPr>
              <a:t>Software Excellence Model</a:t>
            </a:r>
          </a:p>
          <a:p>
            <a:r>
              <a:rPr lang="en-US" dirty="0">
                <a:latin typeface="Calibri" panose="020F0502020204030204" pitchFamily="34" charset="0"/>
              </a:rPr>
              <a:t>Necessary and Sufficient</a:t>
            </a:r>
          </a:p>
          <a:p>
            <a:r>
              <a:rPr lang="en-US" dirty="0">
                <a:latin typeface="Calibri" panose="020F0502020204030204" pitchFamily="34" charset="0"/>
              </a:rPr>
              <a:t>Reasons for Ineffective Implementations</a:t>
            </a:r>
          </a:p>
          <a:p>
            <a:r>
              <a:rPr lang="en-US" dirty="0">
                <a:latin typeface="Calibri" panose="020F0502020204030204" pitchFamily="34" charset="0"/>
              </a:rPr>
              <a:t>Measurement Indicator Model</a:t>
            </a:r>
          </a:p>
          <a:p>
            <a:r>
              <a:rPr lang="en-US" dirty="0">
                <a:latin typeface="Calibri" panose="020F0502020204030204" pitchFamily="34" charset="0"/>
              </a:rPr>
              <a:t>In-Process Audits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72216" y="9144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10353787" y="398351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Process Reference Models/Standards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A4047A-0DDF-4B34-B8D9-10416C632161}"/>
              </a:ext>
            </a:extLst>
          </p:cNvPr>
          <p:cNvSpPr txBox="1"/>
          <p:nvPr/>
        </p:nvSpPr>
        <p:spPr>
          <a:xfrm>
            <a:off x="1065212" y="1676400"/>
            <a:ext cx="9488672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Examples: CMMI, ISO/IEC 9126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Necessary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Substantial evidence that effective implementations improve quality/reduce defects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Not sufficient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Only address static properties, not dynamic properties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Implementations are often deficient</a:t>
            </a:r>
          </a:p>
        </p:txBody>
      </p:sp>
    </p:spTree>
    <p:extLst>
      <p:ext uri="{BB962C8B-B14F-4D97-AF65-F5344CB8AC3E}">
        <p14:creationId xmlns:p14="http://schemas.microsoft.com/office/powerpoint/2010/main" val="64353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F398-9A27-49E6-BDB6-4C9EF6AD0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402276"/>
            <a:ext cx="9144000" cy="1160462"/>
          </a:xfrm>
        </p:spPr>
        <p:txBody>
          <a:bodyPr/>
          <a:lstStyle/>
          <a:p>
            <a:r>
              <a:rPr lang="en-US" dirty="0"/>
              <a:t>Models and standards are not Sufficient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22110A-1FF0-4DFB-BA11-9CC96CCAE7F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212" y="1981200"/>
            <a:ext cx="8153400" cy="3552825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9455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Contributors to Deficient Implementations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A4047A-0DDF-4B34-B8D9-10416C632161}"/>
              </a:ext>
            </a:extLst>
          </p:cNvPr>
          <p:cNvSpPr txBox="1"/>
          <p:nvPr/>
        </p:nvSpPr>
        <p:spPr>
          <a:xfrm>
            <a:off x="491940" y="1695676"/>
            <a:ext cx="9488672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Changes of personnel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Incomplete understanding of process requirements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Overconfidence – don’t need to follow process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Lack of regular feedback on performance</a:t>
            </a:r>
          </a:p>
        </p:txBody>
      </p:sp>
    </p:spTree>
    <p:extLst>
      <p:ext uri="{BB962C8B-B14F-4D97-AF65-F5344CB8AC3E}">
        <p14:creationId xmlns:p14="http://schemas.microsoft.com/office/powerpoint/2010/main" val="262697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72216" y="55703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10356167" y="377853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Measurement Indicator 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C8C6A13-F9B9-487D-BD46-15184DD6FC6A}"/>
              </a:ext>
            </a:extLst>
          </p:cNvPr>
          <p:cNvSpPr/>
          <p:nvPr/>
        </p:nvSpPr>
        <p:spPr>
          <a:xfrm>
            <a:off x="4646612" y="2743200"/>
            <a:ext cx="2819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16D4366-19E8-4F88-9E52-59D9C2B60334}"/>
              </a:ext>
            </a:extLst>
          </p:cNvPr>
          <p:cNvSpPr/>
          <p:nvPr/>
        </p:nvSpPr>
        <p:spPr>
          <a:xfrm>
            <a:off x="2894012" y="2725479"/>
            <a:ext cx="1524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42C3C5F-1A4E-4ADD-88E1-493809EBA96B}"/>
              </a:ext>
            </a:extLst>
          </p:cNvPr>
          <p:cNvSpPr/>
          <p:nvPr/>
        </p:nvSpPr>
        <p:spPr>
          <a:xfrm>
            <a:off x="2894012" y="3657601"/>
            <a:ext cx="1524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50BA84C-4CD9-4485-91FB-49BC763E0C03}"/>
              </a:ext>
            </a:extLst>
          </p:cNvPr>
          <p:cNvSpPr/>
          <p:nvPr/>
        </p:nvSpPr>
        <p:spPr>
          <a:xfrm>
            <a:off x="7694612" y="3124200"/>
            <a:ext cx="1524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6C4AC0-0C3B-48E4-9D8B-F90299CBE9C5}"/>
              </a:ext>
            </a:extLst>
          </p:cNvPr>
          <p:cNvSpPr txBox="1"/>
          <p:nvPr/>
        </p:nvSpPr>
        <p:spPr>
          <a:xfrm>
            <a:off x="2817812" y="2133600"/>
            <a:ext cx="22098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Measured value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16069D-029D-4F3B-8967-957D557FBF8B}"/>
              </a:ext>
            </a:extLst>
          </p:cNvPr>
          <p:cNvSpPr txBox="1"/>
          <p:nvPr/>
        </p:nvSpPr>
        <p:spPr>
          <a:xfrm>
            <a:off x="2817812" y="4191000"/>
            <a:ext cx="22098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Expected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Value – plan, history, target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7225FD-BC2B-4E75-966A-23F1A32F1839}"/>
              </a:ext>
            </a:extLst>
          </p:cNvPr>
          <p:cNvSpPr txBox="1"/>
          <p:nvPr/>
        </p:nvSpPr>
        <p:spPr>
          <a:xfrm>
            <a:off x="7721377" y="3888636"/>
            <a:ext cx="2716435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Indication of Need for Investigation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7BF121-23CF-4097-9E82-1B48C3F78DD6}"/>
              </a:ext>
            </a:extLst>
          </p:cNvPr>
          <p:cNvSpPr txBox="1"/>
          <p:nvPr/>
        </p:nvSpPr>
        <p:spPr>
          <a:xfrm>
            <a:off x="4646612" y="3253871"/>
            <a:ext cx="28194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Decistion</a:t>
            </a: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 Criteria – statistics, heuristics</a:t>
            </a:r>
          </a:p>
          <a:p>
            <a:pPr>
              <a:lnSpc>
                <a:spcPct val="90000"/>
              </a:lnSpc>
            </a:pPr>
            <a:endParaRPr lang="en-US" sz="2400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7DDE4D-59A1-4981-B3A5-2B0506B4B29F}"/>
              </a:ext>
            </a:extLst>
          </p:cNvPr>
          <p:cNvSpPr txBox="1"/>
          <p:nvPr/>
        </p:nvSpPr>
        <p:spPr>
          <a:xfrm>
            <a:off x="1930177" y="5552017"/>
            <a:ext cx="812663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Currently, there are no absolute measurements for software engineering</a:t>
            </a:r>
          </a:p>
        </p:txBody>
      </p:sp>
    </p:spTree>
    <p:extLst>
      <p:ext uri="{BB962C8B-B14F-4D97-AF65-F5344CB8AC3E}">
        <p14:creationId xmlns:p14="http://schemas.microsoft.com/office/powerpoint/2010/main" val="139914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What to measure?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A4047A-0DDF-4B34-B8D9-10416C632161}"/>
              </a:ext>
            </a:extLst>
          </p:cNvPr>
          <p:cNvSpPr txBox="1"/>
          <p:nvPr/>
        </p:nvSpPr>
        <p:spPr>
          <a:xfrm>
            <a:off x="491940" y="1695676"/>
            <a:ext cx="9488672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Effort and progress are standard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Quality is often overlooked until too late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Defects can be identified through the life cycle – the basic principle of Lean: Do it right the first time!</a:t>
            </a:r>
          </a:p>
        </p:txBody>
      </p:sp>
    </p:spTree>
    <p:extLst>
      <p:ext uri="{BB962C8B-B14F-4D97-AF65-F5344CB8AC3E}">
        <p14:creationId xmlns:p14="http://schemas.microsoft.com/office/powerpoint/2010/main" val="69837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47052" y="1600200"/>
            <a:ext cx="4480560" cy="4191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Defect profile demonstrated to follow Weibull model</a:t>
            </a:r>
          </a:p>
          <a:p>
            <a:r>
              <a:rPr lang="en-US" dirty="0">
                <a:latin typeface="Calibri" panose="020F0502020204030204" pitchFamily="34" charset="0"/>
              </a:rPr>
              <a:t>Best fit based on heuristics</a:t>
            </a:r>
          </a:p>
          <a:p>
            <a:r>
              <a:rPr lang="en-US" dirty="0">
                <a:latin typeface="Calibri" panose="020F0502020204030204" pitchFamily="34" charset="0"/>
              </a:rPr>
              <a:t>Indicates that progress is unusual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28150" y="15903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10420462" y="322150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Weibull Model to Evaluate Defect Profile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1B11F9-2773-4111-9839-A2C2EDA8F65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212" y="2667000"/>
            <a:ext cx="6343650" cy="31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76200"/>
            <a:ext cx="9144000" cy="82229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In-Process Audits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59888" y="76200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0352200" y="382447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A4047A-0DDF-4B34-B8D9-10416C632161}"/>
              </a:ext>
            </a:extLst>
          </p:cNvPr>
          <p:cNvSpPr txBox="1"/>
          <p:nvPr/>
        </p:nvSpPr>
        <p:spPr>
          <a:xfrm>
            <a:off x="491940" y="1695676"/>
            <a:ext cx="9488672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Compliance to standards often evaluated prior to project start (e.g., source selection)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Departures from intended process not recognized until activity is complete – need to make-up documentation and work (e.g., post mortem)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Audits should be conducted during the execution of critical activities (i.e., in-process)</a:t>
            </a:r>
          </a:p>
        </p:txBody>
      </p:sp>
    </p:spTree>
    <p:extLst>
      <p:ext uri="{BB962C8B-B14F-4D97-AF65-F5344CB8AC3E}">
        <p14:creationId xmlns:p14="http://schemas.microsoft.com/office/powerpoint/2010/main" val="195307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A2A3AC6-1A45-42F7-8976-E15E36AD8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currency design (widescreen)</Template>
  <TotalTime>0</TotalTime>
  <Words>352</Words>
  <Application>Microsoft Office PowerPoint</Application>
  <PresentationFormat>Custom</PresentationFormat>
  <Paragraphs>76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Constantia</vt:lpstr>
      <vt:lpstr>Currency 16x9</vt:lpstr>
      <vt:lpstr>Standards are Necessary, but not Sufficient, for Software Excellence</vt:lpstr>
      <vt:lpstr>Key points and Overview of Content</vt:lpstr>
      <vt:lpstr>Process Reference Models/Standards</vt:lpstr>
      <vt:lpstr>Models and standards are not Sufficient</vt:lpstr>
      <vt:lpstr>Contributors to Deficient Implementations</vt:lpstr>
      <vt:lpstr>Measurement Indicator Model</vt:lpstr>
      <vt:lpstr>What to measure?</vt:lpstr>
      <vt:lpstr>Weibull Model to Evaluate Defect Profile</vt:lpstr>
      <vt:lpstr>In-Process Audits</vt:lpstr>
      <vt:lpstr>Closing Reference Slide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Quality</cp:keywords>
  <dc:description>Presentation at the Pacific Northwest Software Quality Conference.</dc:description>
  <cp:lastModifiedBy/>
  <cp:revision>1</cp:revision>
  <dcterms:created xsi:type="dcterms:W3CDTF">2016-06-16T18:39:45Z</dcterms:created>
  <dcterms:modified xsi:type="dcterms:W3CDTF">2019-09-08T21:14:20Z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